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sldIdLst>
    <p:sldId id="268" r:id="rId2"/>
    <p:sldId id="257" r:id="rId3"/>
    <p:sldId id="258" r:id="rId4"/>
    <p:sldId id="269" r:id="rId5"/>
    <p:sldId id="270" r:id="rId6"/>
    <p:sldId id="259" r:id="rId7"/>
    <p:sldId id="271" r:id="rId8"/>
    <p:sldId id="272" r:id="rId9"/>
    <p:sldId id="26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0E43FF0-97D6-4F8E-B279-4592498C6E29}">
          <p14:sldIdLst>
            <p14:sldId id="268"/>
            <p14:sldId id="257"/>
            <p14:sldId id="258"/>
          </p14:sldIdLst>
        </p14:section>
        <p14:section name="Untitled Section" id="{8CA89601-BEF9-4460-B4A3-1A5CDE8C52FA}">
          <p14:sldIdLst>
            <p14:sldId id="269"/>
            <p14:sldId id="270"/>
            <p14:sldId id="259"/>
            <p14:sldId id="271"/>
            <p14:sldId id="272"/>
            <p14:sldId id="26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04F1FE-557E-4F9C-83A5-006B5DA6289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7D7DA31-BA8C-4752-8E1D-F63A635D9FBB}">
      <dgm:prSet/>
      <dgm:spPr/>
      <dgm:t>
        <a:bodyPr/>
        <a:lstStyle/>
        <a:p>
          <a:r>
            <a:rPr lang="en-US"/>
            <a:t>Data being used is 3 million accident records in the US from 2016-2019.</a:t>
          </a:r>
        </a:p>
      </dgm:t>
    </dgm:pt>
    <dgm:pt modelId="{0790BB27-82B9-4087-9729-9A579FE0B16C}" type="parTrans" cxnId="{46BD90A1-742C-42AB-A44A-AD83E770EDF1}">
      <dgm:prSet/>
      <dgm:spPr/>
      <dgm:t>
        <a:bodyPr/>
        <a:lstStyle/>
        <a:p>
          <a:endParaRPr lang="en-US"/>
        </a:p>
      </dgm:t>
    </dgm:pt>
    <dgm:pt modelId="{95BC8105-4DF9-4D47-80B8-A5ADBFB4C29F}" type="sibTrans" cxnId="{46BD90A1-742C-42AB-A44A-AD83E770EDF1}">
      <dgm:prSet/>
      <dgm:spPr/>
      <dgm:t>
        <a:bodyPr/>
        <a:lstStyle/>
        <a:p>
          <a:endParaRPr lang="en-US"/>
        </a:p>
      </dgm:t>
    </dgm:pt>
    <dgm:pt modelId="{E71A6CE1-654C-4FB8-AE1C-13CC7118D2CD}">
      <dgm:prSet/>
      <dgm:spPr/>
      <dgm:t>
        <a:bodyPr/>
        <a:lstStyle/>
        <a:p>
          <a:r>
            <a:rPr lang="en-US"/>
            <a:t>Goal is to predict accident severity in terms of traffic delays based only on immediately known variables.</a:t>
          </a:r>
        </a:p>
      </dgm:t>
    </dgm:pt>
    <dgm:pt modelId="{149A78B9-AFEC-435C-BE68-574E39E7D972}" type="parTrans" cxnId="{777F9F80-9F6D-4F64-A10C-9B65012FC9A0}">
      <dgm:prSet/>
      <dgm:spPr/>
      <dgm:t>
        <a:bodyPr/>
        <a:lstStyle/>
        <a:p>
          <a:endParaRPr lang="en-US"/>
        </a:p>
      </dgm:t>
    </dgm:pt>
    <dgm:pt modelId="{6F884DB1-182F-453C-BFCB-0860DDA71654}" type="sibTrans" cxnId="{777F9F80-9F6D-4F64-A10C-9B65012FC9A0}">
      <dgm:prSet/>
      <dgm:spPr/>
      <dgm:t>
        <a:bodyPr/>
        <a:lstStyle/>
        <a:p>
          <a:endParaRPr lang="en-US"/>
        </a:p>
      </dgm:t>
    </dgm:pt>
    <dgm:pt modelId="{46B9DFCF-3677-4320-AE7F-85CC63041942}">
      <dgm:prSet/>
      <dgm:spPr/>
      <dgm:t>
        <a:bodyPr/>
        <a:lstStyle/>
        <a:p>
          <a:r>
            <a:rPr lang="en-US" baseline="0" dirty="0"/>
            <a:t>Decided to go with a random forest algorithm due to their versatility and my familiarity with them. </a:t>
          </a:r>
          <a:endParaRPr lang="en-US" dirty="0"/>
        </a:p>
      </dgm:t>
    </dgm:pt>
    <dgm:pt modelId="{92EE2FA4-AF6A-432A-B8EA-83046DA4EB70}" type="parTrans" cxnId="{A03CF370-A6ED-429A-B7FD-135FE8EA2BCE}">
      <dgm:prSet/>
      <dgm:spPr/>
      <dgm:t>
        <a:bodyPr/>
        <a:lstStyle/>
        <a:p>
          <a:endParaRPr lang="en-US"/>
        </a:p>
      </dgm:t>
    </dgm:pt>
    <dgm:pt modelId="{6D71F94A-802A-4700-A9B6-EC221DDA93FB}" type="sibTrans" cxnId="{A03CF370-A6ED-429A-B7FD-135FE8EA2BCE}">
      <dgm:prSet/>
      <dgm:spPr/>
      <dgm:t>
        <a:bodyPr/>
        <a:lstStyle/>
        <a:p>
          <a:endParaRPr lang="en-US"/>
        </a:p>
      </dgm:t>
    </dgm:pt>
    <dgm:pt modelId="{A9EFF351-B9A2-4304-828E-2D56F0BD2F1F}">
      <dgm:prSet/>
      <dgm:spPr/>
      <dgm:t>
        <a:bodyPr/>
        <a:lstStyle/>
        <a:p>
          <a:r>
            <a:rPr lang="en-US" dirty="0"/>
            <a:t>West</a:t>
          </a:r>
          <a:r>
            <a:rPr lang="en-US" baseline="0" dirty="0"/>
            <a:t> Virginia and Arkansas were found to have a disproportionally high amount of severe accidents</a:t>
          </a:r>
          <a:endParaRPr lang="en-US" dirty="0"/>
        </a:p>
      </dgm:t>
    </dgm:pt>
    <dgm:pt modelId="{D5628495-6624-4C82-9528-DDF1792B50F2}" type="parTrans" cxnId="{ADB1CBA6-DD07-46ED-A580-B6C02405D119}">
      <dgm:prSet/>
      <dgm:spPr/>
      <dgm:t>
        <a:bodyPr/>
        <a:lstStyle/>
        <a:p>
          <a:endParaRPr lang="en-US"/>
        </a:p>
      </dgm:t>
    </dgm:pt>
    <dgm:pt modelId="{8B160A2F-1041-43AE-A194-BDB113B74EEA}" type="sibTrans" cxnId="{ADB1CBA6-DD07-46ED-A580-B6C02405D119}">
      <dgm:prSet/>
      <dgm:spPr/>
      <dgm:t>
        <a:bodyPr/>
        <a:lstStyle/>
        <a:p>
          <a:endParaRPr lang="en-US"/>
        </a:p>
      </dgm:t>
    </dgm:pt>
    <dgm:pt modelId="{8104B788-BAB5-4A73-9DD0-135E77274158}" type="pres">
      <dgm:prSet presAssocID="{2404F1FE-557E-4F9C-83A5-006B5DA6289F}" presName="root" presStyleCnt="0">
        <dgm:presLayoutVars>
          <dgm:dir/>
          <dgm:resizeHandles val="exact"/>
        </dgm:presLayoutVars>
      </dgm:prSet>
      <dgm:spPr/>
    </dgm:pt>
    <dgm:pt modelId="{14AC0AF0-EAB1-4482-9367-6C6CD370950D}" type="pres">
      <dgm:prSet presAssocID="{2404F1FE-557E-4F9C-83A5-006B5DA6289F}" presName="container" presStyleCnt="0">
        <dgm:presLayoutVars>
          <dgm:dir/>
          <dgm:resizeHandles val="exact"/>
        </dgm:presLayoutVars>
      </dgm:prSet>
      <dgm:spPr/>
    </dgm:pt>
    <dgm:pt modelId="{F0E1101D-372A-4BBE-A01E-CF4FE50DD5E9}" type="pres">
      <dgm:prSet presAssocID="{E7D7DA31-BA8C-4752-8E1D-F63A635D9FBB}" presName="compNode" presStyleCnt="0"/>
      <dgm:spPr/>
    </dgm:pt>
    <dgm:pt modelId="{D33763C5-B803-416E-A3BF-ACA356C3B15D}" type="pres">
      <dgm:prSet presAssocID="{E7D7DA31-BA8C-4752-8E1D-F63A635D9FBB}" presName="iconBgRect" presStyleLbl="bgShp" presStyleIdx="0" presStyleCnt="4"/>
      <dgm:spPr/>
    </dgm:pt>
    <dgm:pt modelId="{3CF3D625-102D-408B-8E61-8E26BCFE5465}" type="pres">
      <dgm:prSet presAssocID="{E7D7DA31-BA8C-4752-8E1D-F63A635D9FB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E4492EF-F206-4092-AD2B-7C02A5EDF093}" type="pres">
      <dgm:prSet presAssocID="{E7D7DA31-BA8C-4752-8E1D-F63A635D9FBB}" presName="spaceRect" presStyleCnt="0"/>
      <dgm:spPr/>
    </dgm:pt>
    <dgm:pt modelId="{A3DBBED7-7C68-4A00-A773-0EA46251B114}" type="pres">
      <dgm:prSet presAssocID="{E7D7DA31-BA8C-4752-8E1D-F63A635D9FBB}" presName="textRect" presStyleLbl="revTx" presStyleIdx="0" presStyleCnt="4">
        <dgm:presLayoutVars>
          <dgm:chMax val="1"/>
          <dgm:chPref val="1"/>
        </dgm:presLayoutVars>
      </dgm:prSet>
      <dgm:spPr/>
    </dgm:pt>
    <dgm:pt modelId="{E36883E1-246A-4E79-A91D-BDE4954FED70}" type="pres">
      <dgm:prSet presAssocID="{95BC8105-4DF9-4D47-80B8-A5ADBFB4C29F}" presName="sibTrans" presStyleLbl="sibTrans2D1" presStyleIdx="0" presStyleCnt="0"/>
      <dgm:spPr/>
    </dgm:pt>
    <dgm:pt modelId="{6ABA1AEE-647B-4FD0-8C5E-50677D968B80}" type="pres">
      <dgm:prSet presAssocID="{E71A6CE1-654C-4FB8-AE1C-13CC7118D2CD}" presName="compNode" presStyleCnt="0"/>
      <dgm:spPr/>
    </dgm:pt>
    <dgm:pt modelId="{31602156-532C-4BDE-AAD9-A446D87BAB02}" type="pres">
      <dgm:prSet presAssocID="{E71A6CE1-654C-4FB8-AE1C-13CC7118D2CD}" presName="iconBgRect" presStyleLbl="bgShp" presStyleIdx="1" presStyleCnt="4"/>
      <dgm:spPr/>
    </dgm:pt>
    <dgm:pt modelId="{1D3FBDF5-58E0-4081-BC9D-9A2E7EA5C8B4}" type="pres">
      <dgm:prSet presAssocID="{E71A6CE1-654C-4FB8-AE1C-13CC7118D2C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cone"/>
        </a:ext>
      </dgm:extLst>
    </dgm:pt>
    <dgm:pt modelId="{09FC2D02-31E5-46D5-B3D9-6D36B704CB40}" type="pres">
      <dgm:prSet presAssocID="{E71A6CE1-654C-4FB8-AE1C-13CC7118D2CD}" presName="spaceRect" presStyleCnt="0"/>
      <dgm:spPr/>
    </dgm:pt>
    <dgm:pt modelId="{50B45B25-A4E8-44B9-9184-D2A6B34044D2}" type="pres">
      <dgm:prSet presAssocID="{E71A6CE1-654C-4FB8-AE1C-13CC7118D2CD}" presName="textRect" presStyleLbl="revTx" presStyleIdx="1" presStyleCnt="4">
        <dgm:presLayoutVars>
          <dgm:chMax val="1"/>
          <dgm:chPref val="1"/>
        </dgm:presLayoutVars>
      </dgm:prSet>
      <dgm:spPr/>
    </dgm:pt>
    <dgm:pt modelId="{2E17AAF9-702E-4916-A3FB-583047967613}" type="pres">
      <dgm:prSet presAssocID="{6F884DB1-182F-453C-BFCB-0860DDA71654}" presName="sibTrans" presStyleLbl="sibTrans2D1" presStyleIdx="0" presStyleCnt="0"/>
      <dgm:spPr/>
    </dgm:pt>
    <dgm:pt modelId="{1AD3A2B6-BB82-42EA-BA90-C67ECBD80B09}" type="pres">
      <dgm:prSet presAssocID="{46B9DFCF-3677-4320-AE7F-85CC63041942}" presName="compNode" presStyleCnt="0"/>
      <dgm:spPr/>
    </dgm:pt>
    <dgm:pt modelId="{52A240AB-3BE1-4D17-A6A0-C1A9B47ED69B}" type="pres">
      <dgm:prSet presAssocID="{46B9DFCF-3677-4320-AE7F-85CC63041942}" presName="iconBgRect" presStyleLbl="bgShp" presStyleIdx="2" presStyleCnt="4"/>
      <dgm:spPr/>
    </dgm:pt>
    <dgm:pt modelId="{A1E10972-6C10-4976-A7FD-B46809D226B6}" type="pres">
      <dgm:prSet presAssocID="{46B9DFCF-3677-4320-AE7F-85CC6304194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41686598-7438-4E21-9D43-302DFD562C2D}" type="pres">
      <dgm:prSet presAssocID="{46B9DFCF-3677-4320-AE7F-85CC63041942}" presName="spaceRect" presStyleCnt="0"/>
      <dgm:spPr/>
    </dgm:pt>
    <dgm:pt modelId="{E32AD51C-ADB0-41EB-B2FB-F29C272C984A}" type="pres">
      <dgm:prSet presAssocID="{46B9DFCF-3677-4320-AE7F-85CC63041942}" presName="textRect" presStyleLbl="revTx" presStyleIdx="2" presStyleCnt="4">
        <dgm:presLayoutVars>
          <dgm:chMax val="1"/>
          <dgm:chPref val="1"/>
        </dgm:presLayoutVars>
      </dgm:prSet>
      <dgm:spPr/>
    </dgm:pt>
    <dgm:pt modelId="{363D422E-FD06-44B3-A74F-8FE04E5990E1}" type="pres">
      <dgm:prSet presAssocID="{6D71F94A-802A-4700-A9B6-EC221DDA93FB}" presName="sibTrans" presStyleLbl="sibTrans2D1" presStyleIdx="0" presStyleCnt="0"/>
      <dgm:spPr/>
    </dgm:pt>
    <dgm:pt modelId="{D19EABB2-2E3E-4F9F-8ABE-BD134667DB59}" type="pres">
      <dgm:prSet presAssocID="{A9EFF351-B9A2-4304-828E-2D56F0BD2F1F}" presName="compNode" presStyleCnt="0"/>
      <dgm:spPr/>
    </dgm:pt>
    <dgm:pt modelId="{A7576189-1712-4C6C-8BB0-3772B9797D39}" type="pres">
      <dgm:prSet presAssocID="{A9EFF351-B9A2-4304-828E-2D56F0BD2F1F}" presName="iconBgRect" presStyleLbl="bgShp" presStyleIdx="3" presStyleCnt="4"/>
      <dgm:spPr/>
    </dgm:pt>
    <dgm:pt modelId="{24B8E16C-346B-4C08-9617-300DDC85EE92}" type="pres">
      <dgm:prSet presAssocID="{A9EFF351-B9A2-4304-828E-2D56F0BD2F1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obe"/>
        </a:ext>
      </dgm:extLst>
    </dgm:pt>
    <dgm:pt modelId="{F295BAF4-C479-4327-B1D9-701E67CEA699}" type="pres">
      <dgm:prSet presAssocID="{A9EFF351-B9A2-4304-828E-2D56F0BD2F1F}" presName="spaceRect" presStyleCnt="0"/>
      <dgm:spPr/>
    </dgm:pt>
    <dgm:pt modelId="{A16F4912-451A-4DAF-A50E-4D51CE873EA7}" type="pres">
      <dgm:prSet presAssocID="{A9EFF351-B9A2-4304-828E-2D56F0BD2F1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3AAFC04-7581-4B2D-9FFE-7F98AB200D44}" type="presOf" srcId="{A9EFF351-B9A2-4304-828E-2D56F0BD2F1F}" destId="{A16F4912-451A-4DAF-A50E-4D51CE873EA7}" srcOrd="0" destOrd="0" presId="urn:microsoft.com/office/officeart/2018/2/layout/IconCircleList"/>
    <dgm:cxn modelId="{FCAE041C-35DD-47E7-9018-6EDCB434A887}" type="presOf" srcId="{6D71F94A-802A-4700-A9B6-EC221DDA93FB}" destId="{363D422E-FD06-44B3-A74F-8FE04E5990E1}" srcOrd="0" destOrd="0" presId="urn:microsoft.com/office/officeart/2018/2/layout/IconCircleList"/>
    <dgm:cxn modelId="{091FBA1D-2012-4D71-90A6-5918E9AE7CDD}" type="presOf" srcId="{E7D7DA31-BA8C-4752-8E1D-F63A635D9FBB}" destId="{A3DBBED7-7C68-4A00-A773-0EA46251B114}" srcOrd="0" destOrd="0" presId="urn:microsoft.com/office/officeart/2018/2/layout/IconCircleList"/>
    <dgm:cxn modelId="{0C123749-35C4-49DA-BEC5-FD76763E35B1}" type="presOf" srcId="{95BC8105-4DF9-4D47-80B8-A5ADBFB4C29F}" destId="{E36883E1-246A-4E79-A91D-BDE4954FED70}" srcOrd="0" destOrd="0" presId="urn:microsoft.com/office/officeart/2018/2/layout/IconCircleList"/>
    <dgm:cxn modelId="{487B124B-7E7B-40BD-BD1F-D76D575F68BF}" type="presOf" srcId="{6F884DB1-182F-453C-BFCB-0860DDA71654}" destId="{2E17AAF9-702E-4916-A3FB-583047967613}" srcOrd="0" destOrd="0" presId="urn:microsoft.com/office/officeart/2018/2/layout/IconCircleList"/>
    <dgm:cxn modelId="{A03CF370-A6ED-429A-B7FD-135FE8EA2BCE}" srcId="{2404F1FE-557E-4F9C-83A5-006B5DA6289F}" destId="{46B9DFCF-3677-4320-AE7F-85CC63041942}" srcOrd="2" destOrd="0" parTransId="{92EE2FA4-AF6A-432A-B8EA-83046DA4EB70}" sibTransId="{6D71F94A-802A-4700-A9B6-EC221DDA93FB}"/>
    <dgm:cxn modelId="{3426C67A-755B-4259-94BC-691D044C5D75}" type="presOf" srcId="{46B9DFCF-3677-4320-AE7F-85CC63041942}" destId="{E32AD51C-ADB0-41EB-B2FB-F29C272C984A}" srcOrd="0" destOrd="0" presId="urn:microsoft.com/office/officeart/2018/2/layout/IconCircleList"/>
    <dgm:cxn modelId="{777F9F80-9F6D-4F64-A10C-9B65012FC9A0}" srcId="{2404F1FE-557E-4F9C-83A5-006B5DA6289F}" destId="{E71A6CE1-654C-4FB8-AE1C-13CC7118D2CD}" srcOrd="1" destOrd="0" parTransId="{149A78B9-AFEC-435C-BE68-574E39E7D972}" sibTransId="{6F884DB1-182F-453C-BFCB-0860DDA71654}"/>
    <dgm:cxn modelId="{46BD90A1-742C-42AB-A44A-AD83E770EDF1}" srcId="{2404F1FE-557E-4F9C-83A5-006B5DA6289F}" destId="{E7D7DA31-BA8C-4752-8E1D-F63A635D9FBB}" srcOrd="0" destOrd="0" parTransId="{0790BB27-82B9-4087-9729-9A579FE0B16C}" sibTransId="{95BC8105-4DF9-4D47-80B8-A5ADBFB4C29F}"/>
    <dgm:cxn modelId="{D1ADD7A3-A96A-4AAC-BAE9-F0EA2B3B09B9}" type="presOf" srcId="{E71A6CE1-654C-4FB8-AE1C-13CC7118D2CD}" destId="{50B45B25-A4E8-44B9-9184-D2A6B34044D2}" srcOrd="0" destOrd="0" presId="urn:microsoft.com/office/officeart/2018/2/layout/IconCircleList"/>
    <dgm:cxn modelId="{1F3D89A5-D210-4FD3-ADD0-184013CA8C71}" type="presOf" srcId="{2404F1FE-557E-4F9C-83A5-006B5DA6289F}" destId="{8104B788-BAB5-4A73-9DD0-135E77274158}" srcOrd="0" destOrd="0" presId="urn:microsoft.com/office/officeart/2018/2/layout/IconCircleList"/>
    <dgm:cxn modelId="{ADB1CBA6-DD07-46ED-A580-B6C02405D119}" srcId="{2404F1FE-557E-4F9C-83A5-006B5DA6289F}" destId="{A9EFF351-B9A2-4304-828E-2D56F0BD2F1F}" srcOrd="3" destOrd="0" parTransId="{D5628495-6624-4C82-9528-DDF1792B50F2}" sibTransId="{8B160A2F-1041-43AE-A194-BDB113B74EEA}"/>
    <dgm:cxn modelId="{6ACBDA32-1ACF-47AF-A98B-8696BB054616}" type="presParOf" srcId="{8104B788-BAB5-4A73-9DD0-135E77274158}" destId="{14AC0AF0-EAB1-4482-9367-6C6CD370950D}" srcOrd="0" destOrd="0" presId="urn:microsoft.com/office/officeart/2018/2/layout/IconCircleList"/>
    <dgm:cxn modelId="{120C4E3B-25DB-439D-ABEC-B2C6874D42B5}" type="presParOf" srcId="{14AC0AF0-EAB1-4482-9367-6C6CD370950D}" destId="{F0E1101D-372A-4BBE-A01E-CF4FE50DD5E9}" srcOrd="0" destOrd="0" presId="urn:microsoft.com/office/officeart/2018/2/layout/IconCircleList"/>
    <dgm:cxn modelId="{66624ED9-7D36-4160-8AFA-B4B3C58DED90}" type="presParOf" srcId="{F0E1101D-372A-4BBE-A01E-CF4FE50DD5E9}" destId="{D33763C5-B803-416E-A3BF-ACA356C3B15D}" srcOrd="0" destOrd="0" presId="urn:microsoft.com/office/officeart/2018/2/layout/IconCircleList"/>
    <dgm:cxn modelId="{431EBF79-DEC0-4947-924A-5B29D6EA5057}" type="presParOf" srcId="{F0E1101D-372A-4BBE-A01E-CF4FE50DD5E9}" destId="{3CF3D625-102D-408B-8E61-8E26BCFE5465}" srcOrd="1" destOrd="0" presId="urn:microsoft.com/office/officeart/2018/2/layout/IconCircleList"/>
    <dgm:cxn modelId="{55DE1AB0-31A2-4C00-BDBB-087ECF4998B2}" type="presParOf" srcId="{F0E1101D-372A-4BBE-A01E-CF4FE50DD5E9}" destId="{8E4492EF-F206-4092-AD2B-7C02A5EDF093}" srcOrd="2" destOrd="0" presId="urn:microsoft.com/office/officeart/2018/2/layout/IconCircleList"/>
    <dgm:cxn modelId="{81287AEB-0BB6-4BA0-8408-6E67CCBFD333}" type="presParOf" srcId="{F0E1101D-372A-4BBE-A01E-CF4FE50DD5E9}" destId="{A3DBBED7-7C68-4A00-A773-0EA46251B114}" srcOrd="3" destOrd="0" presId="urn:microsoft.com/office/officeart/2018/2/layout/IconCircleList"/>
    <dgm:cxn modelId="{80011225-7ABE-431A-AAF5-6233531BC456}" type="presParOf" srcId="{14AC0AF0-EAB1-4482-9367-6C6CD370950D}" destId="{E36883E1-246A-4E79-A91D-BDE4954FED70}" srcOrd="1" destOrd="0" presId="urn:microsoft.com/office/officeart/2018/2/layout/IconCircleList"/>
    <dgm:cxn modelId="{70F84512-822D-47CB-A7CB-2A017A178E63}" type="presParOf" srcId="{14AC0AF0-EAB1-4482-9367-6C6CD370950D}" destId="{6ABA1AEE-647B-4FD0-8C5E-50677D968B80}" srcOrd="2" destOrd="0" presId="urn:microsoft.com/office/officeart/2018/2/layout/IconCircleList"/>
    <dgm:cxn modelId="{F48F3D47-EA9A-4D1C-B518-BC72A9F1C1A3}" type="presParOf" srcId="{6ABA1AEE-647B-4FD0-8C5E-50677D968B80}" destId="{31602156-532C-4BDE-AAD9-A446D87BAB02}" srcOrd="0" destOrd="0" presId="urn:microsoft.com/office/officeart/2018/2/layout/IconCircleList"/>
    <dgm:cxn modelId="{82A4C170-5885-4366-9152-BA1FABFFF176}" type="presParOf" srcId="{6ABA1AEE-647B-4FD0-8C5E-50677D968B80}" destId="{1D3FBDF5-58E0-4081-BC9D-9A2E7EA5C8B4}" srcOrd="1" destOrd="0" presId="urn:microsoft.com/office/officeart/2018/2/layout/IconCircleList"/>
    <dgm:cxn modelId="{A5C48310-129C-4F25-B737-179D8B62A72F}" type="presParOf" srcId="{6ABA1AEE-647B-4FD0-8C5E-50677D968B80}" destId="{09FC2D02-31E5-46D5-B3D9-6D36B704CB40}" srcOrd="2" destOrd="0" presId="urn:microsoft.com/office/officeart/2018/2/layout/IconCircleList"/>
    <dgm:cxn modelId="{D407EF96-E718-48B1-880F-F2E941E3E311}" type="presParOf" srcId="{6ABA1AEE-647B-4FD0-8C5E-50677D968B80}" destId="{50B45B25-A4E8-44B9-9184-D2A6B34044D2}" srcOrd="3" destOrd="0" presId="urn:microsoft.com/office/officeart/2018/2/layout/IconCircleList"/>
    <dgm:cxn modelId="{3822F9A1-71F2-47F5-ABA4-9979A9BC8E86}" type="presParOf" srcId="{14AC0AF0-EAB1-4482-9367-6C6CD370950D}" destId="{2E17AAF9-702E-4916-A3FB-583047967613}" srcOrd="3" destOrd="0" presId="urn:microsoft.com/office/officeart/2018/2/layout/IconCircleList"/>
    <dgm:cxn modelId="{1E3A7965-F033-43D0-9752-CED1CE20A000}" type="presParOf" srcId="{14AC0AF0-EAB1-4482-9367-6C6CD370950D}" destId="{1AD3A2B6-BB82-42EA-BA90-C67ECBD80B09}" srcOrd="4" destOrd="0" presId="urn:microsoft.com/office/officeart/2018/2/layout/IconCircleList"/>
    <dgm:cxn modelId="{79D553FA-B998-4168-87A1-0AA227C3CD98}" type="presParOf" srcId="{1AD3A2B6-BB82-42EA-BA90-C67ECBD80B09}" destId="{52A240AB-3BE1-4D17-A6A0-C1A9B47ED69B}" srcOrd="0" destOrd="0" presId="urn:microsoft.com/office/officeart/2018/2/layout/IconCircleList"/>
    <dgm:cxn modelId="{D21EBFDC-507E-4BDF-9C1D-3401C77F519C}" type="presParOf" srcId="{1AD3A2B6-BB82-42EA-BA90-C67ECBD80B09}" destId="{A1E10972-6C10-4976-A7FD-B46809D226B6}" srcOrd="1" destOrd="0" presId="urn:microsoft.com/office/officeart/2018/2/layout/IconCircleList"/>
    <dgm:cxn modelId="{A9F03505-E230-4572-9297-AB4F3D01F32C}" type="presParOf" srcId="{1AD3A2B6-BB82-42EA-BA90-C67ECBD80B09}" destId="{41686598-7438-4E21-9D43-302DFD562C2D}" srcOrd="2" destOrd="0" presId="urn:microsoft.com/office/officeart/2018/2/layout/IconCircleList"/>
    <dgm:cxn modelId="{FF61824D-5662-491B-B261-027A07AF6203}" type="presParOf" srcId="{1AD3A2B6-BB82-42EA-BA90-C67ECBD80B09}" destId="{E32AD51C-ADB0-41EB-B2FB-F29C272C984A}" srcOrd="3" destOrd="0" presId="urn:microsoft.com/office/officeart/2018/2/layout/IconCircleList"/>
    <dgm:cxn modelId="{8A0CC6F8-BCE9-4776-B562-E026C7D2A8AC}" type="presParOf" srcId="{14AC0AF0-EAB1-4482-9367-6C6CD370950D}" destId="{363D422E-FD06-44B3-A74F-8FE04E5990E1}" srcOrd="5" destOrd="0" presId="urn:microsoft.com/office/officeart/2018/2/layout/IconCircleList"/>
    <dgm:cxn modelId="{0C17FC27-AE0D-4830-83F0-C45C5455A987}" type="presParOf" srcId="{14AC0AF0-EAB1-4482-9367-6C6CD370950D}" destId="{D19EABB2-2E3E-4F9F-8ABE-BD134667DB59}" srcOrd="6" destOrd="0" presId="urn:microsoft.com/office/officeart/2018/2/layout/IconCircleList"/>
    <dgm:cxn modelId="{F16E892F-627F-4756-A5D0-1A1EDF031AA0}" type="presParOf" srcId="{D19EABB2-2E3E-4F9F-8ABE-BD134667DB59}" destId="{A7576189-1712-4C6C-8BB0-3772B9797D39}" srcOrd="0" destOrd="0" presId="urn:microsoft.com/office/officeart/2018/2/layout/IconCircleList"/>
    <dgm:cxn modelId="{CCC87468-A1D7-4C20-A113-A49E6174041F}" type="presParOf" srcId="{D19EABB2-2E3E-4F9F-8ABE-BD134667DB59}" destId="{24B8E16C-346B-4C08-9617-300DDC85EE92}" srcOrd="1" destOrd="0" presId="urn:microsoft.com/office/officeart/2018/2/layout/IconCircleList"/>
    <dgm:cxn modelId="{E54D10D8-C833-48F9-9689-6CC96C05FBBB}" type="presParOf" srcId="{D19EABB2-2E3E-4F9F-8ABE-BD134667DB59}" destId="{F295BAF4-C479-4327-B1D9-701E67CEA699}" srcOrd="2" destOrd="0" presId="urn:microsoft.com/office/officeart/2018/2/layout/IconCircleList"/>
    <dgm:cxn modelId="{E4BFC31C-C197-4C7C-B574-654A52CF49EC}" type="presParOf" srcId="{D19EABB2-2E3E-4F9F-8ABE-BD134667DB59}" destId="{A16F4912-451A-4DAF-A50E-4D51CE873EA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763C5-B803-416E-A3BF-ACA356C3B15D}">
      <dsp:nvSpPr>
        <dsp:cNvPr id="0" name=""/>
        <dsp:cNvSpPr/>
      </dsp:nvSpPr>
      <dsp:spPr>
        <a:xfrm>
          <a:off x="264008" y="102390"/>
          <a:ext cx="1362585" cy="13625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F3D625-102D-408B-8E61-8E26BCFE5465}">
      <dsp:nvSpPr>
        <dsp:cNvPr id="0" name=""/>
        <dsp:cNvSpPr/>
      </dsp:nvSpPr>
      <dsp:spPr>
        <a:xfrm>
          <a:off x="550151" y="388533"/>
          <a:ext cx="790299" cy="7902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DBBED7-7C68-4A00-A773-0EA46251B114}">
      <dsp:nvSpPr>
        <dsp:cNvPr id="0" name=""/>
        <dsp:cNvSpPr/>
      </dsp:nvSpPr>
      <dsp:spPr>
        <a:xfrm>
          <a:off x="1918575" y="102390"/>
          <a:ext cx="3211807" cy="1362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 being used is 3 million accident records in the US from 2016-2019.</a:t>
          </a:r>
        </a:p>
      </dsp:txBody>
      <dsp:txXfrm>
        <a:off x="1918575" y="102390"/>
        <a:ext cx="3211807" cy="1362585"/>
      </dsp:txXfrm>
    </dsp:sp>
    <dsp:sp modelId="{31602156-532C-4BDE-AAD9-A446D87BAB02}">
      <dsp:nvSpPr>
        <dsp:cNvPr id="0" name=""/>
        <dsp:cNvSpPr/>
      </dsp:nvSpPr>
      <dsp:spPr>
        <a:xfrm>
          <a:off x="5690016" y="102390"/>
          <a:ext cx="1362585" cy="13625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3FBDF5-58E0-4081-BC9D-9A2E7EA5C8B4}">
      <dsp:nvSpPr>
        <dsp:cNvPr id="0" name=""/>
        <dsp:cNvSpPr/>
      </dsp:nvSpPr>
      <dsp:spPr>
        <a:xfrm>
          <a:off x="5976159" y="388533"/>
          <a:ext cx="790299" cy="7902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B45B25-A4E8-44B9-9184-D2A6B34044D2}">
      <dsp:nvSpPr>
        <dsp:cNvPr id="0" name=""/>
        <dsp:cNvSpPr/>
      </dsp:nvSpPr>
      <dsp:spPr>
        <a:xfrm>
          <a:off x="7344584" y="102390"/>
          <a:ext cx="3211807" cy="1362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Goal is to predict accident severity in terms of traffic delays based only on immediately known variables.</a:t>
          </a:r>
        </a:p>
      </dsp:txBody>
      <dsp:txXfrm>
        <a:off x="7344584" y="102390"/>
        <a:ext cx="3211807" cy="1362585"/>
      </dsp:txXfrm>
    </dsp:sp>
    <dsp:sp modelId="{52A240AB-3BE1-4D17-A6A0-C1A9B47ED69B}">
      <dsp:nvSpPr>
        <dsp:cNvPr id="0" name=""/>
        <dsp:cNvSpPr/>
      </dsp:nvSpPr>
      <dsp:spPr>
        <a:xfrm>
          <a:off x="264008" y="2065086"/>
          <a:ext cx="1362585" cy="13625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10972-6C10-4976-A7FD-B46809D226B6}">
      <dsp:nvSpPr>
        <dsp:cNvPr id="0" name=""/>
        <dsp:cNvSpPr/>
      </dsp:nvSpPr>
      <dsp:spPr>
        <a:xfrm>
          <a:off x="550151" y="2351229"/>
          <a:ext cx="790299" cy="7902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2AD51C-ADB0-41EB-B2FB-F29C272C984A}">
      <dsp:nvSpPr>
        <dsp:cNvPr id="0" name=""/>
        <dsp:cNvSpPr/>
      </dsp:nvSpPr>
      <dsp:spPr>
        <a:xfrm>
          <a:off x="1918575" y="2065086"/>
          <a:ext cx="3211807" cy="1362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baseline="0" dirty="0"/>
            <a:t>Decided to go with a random forest algorithm due to their versatility and my familiarity with them. </a:t>
          </a:r>
          <a:endParaRPr lang="en-US" sz="2000" kern="1200" dirty="0"/>
        </a:p>
      </dsp:txBody>
      <dsp:txXfrm>
        <a:off x="1918575" y="2065086"/>
        <a:ext cx="3211807" cy="1362585"/>
      </dsp:txXfrm>
    </dsp:sp>
    <dsp:sp modelId="{A7576189-1712-4C6C-8BB0-3772B9797D39}">
      <dsp:nvSpPr>
        <dsp:cNvPr id="0" name=""/>
        <dsp:cNvSpPr/>
      </dsp:nvSpPr>
      <dsp:spPr>
        <a:xfrm>
          <a:off x="5690016" y="2065086"/>
          <a:ext cx="1362585" cy="13625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B8E16C-346B-4C08-9617-300DDC85EE92}">
      <dsp:nvSpPr>
        <dsp:cNvPr id="0" name=""/>
        <dsp:cNvSpPr/>
      </dsp:nvSpPr>
      <dsp:spPr>
        <a:xfrm>
          <a:off x="5976159" y="2351229"/>
          <a:ext cx="790299" cy="7902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F4912-451A-4DAF-A50E-4D51CE873EA7}">
      <dsp:nvSpPr>
        <dsp:cNvPr id="0" name=""/>
        <dsp:cNvSpPr/>
      </dsp:nvSpPr>
      <dsp:spPr>
        <a:xfrm>
          <a:off x="7344584" y="2065086"/>
          <a:ext cx="3211807" cy="1362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West</a:t>
          </a:r>
          <a:r>
            <a:rPr lang="en-US" sz="2000" kern="1200" baseline="0" dirty="0"/>
            <a:t> Virginia and Arkansas were found to have a disproportionally high amount of severe accidents</a:t>
          </a:r>
          <a:endParaRPr lang="en-US" sz="2000" kern="1200" dirty="0"/>
        </a:p>
      </dsp:txBody>
      <dsp:txXfrm>
        <a:off x="7344584" y="2065086"/>
        <a:ext cx="3211807" cy="13625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8D38747-4367-4BD2-8D51-C97E202738E2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544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298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3ED0CC-082F-4160-86E5-0D6041F12778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40034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3ED0CC-082F-4160-86E5-0D6041F12778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68260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73ED0CC-082F-4160-86E5-0D6041F12778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87404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67532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52474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9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52596F-08A7-4B70-989A-F2B1CF31E66B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21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71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AE507A8-A5CF-4D38-AB86-7EDDA87A85D4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277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012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29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906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85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01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87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4/5/2020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3706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metrocosm.com/map-us-traffic/" TargetMode="External"/><Relationship Id="rId2" Type="http://schemas.openxmlformats.org/officeDocument/2006/relationships/hyperlink" Target="https://gis.arkansas.gov/product/arkansas-road-inventory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kansasonline.com/news/2019/sep/07/i-30-work-to-close-lanes-for-two-weeks-/?news-arkansa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62E8E-13AB-4792-85B0-930BC753A1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Driving Towards a Safer </a:t>
            </a:r>
            <a:r>
              <a:rPr lang="en-US"/>
              <a:t>Future </a:t>
            </a:r>
            <a:br>
              <a:rPr lang="en-US"/>
            </a:br>
            <a:r>
              <a:rPr lang="en-US"/>
              <a:t>Part </a:t>
            </a:r>
            <a:r>
              <a:rPr lang="en-US" dirty="0"/>
              <a:t>3: Model 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7693E1-8539-4CDB-9F8C-22D8FEC44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191494"/>
            <a:ext cx="9448800" cy="685800"/>
          </a:xfrm>
        </p:spPr>
        <p:txBody>
          <a:bodyPr/>
          <a:lstStyle/>
          <a:p>
            <a:r>
              <a:rPr lang="en-US" dirty="0"/>
              <a:t>Mikhail Hershfeld – Spring 2020</a:t>
            </a:r>
          </a:p>
        </p:txBody>
      </p:sp>
    </p:spTree>
    <p:extLst>
      <p:ext uri="{BB962C8B-B14F-4D97-AF65-F5344CB8AC3E}">
        <p14:creationId xmlns:p14="http://schemas.microsoft.com/office/powerpoint/2010/main" val="252234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E9EA5-8070-4B6B-B818-38F18851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9C1BE-5C69-40F4-B4FE-367E402D1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Dropped features with very little relationship to severity. From correlogram and chi-</a:t>
            </a:r>
            <a:r>
              <a:rPr lang="en-US" dirty="0" err="1"/>
              <a:t>sq</a:t>
            </a:r>
            <a:r>
              <a:rPr lang="en-US" dirty="0"/>
              <a:t> testing.</a:t>
            </a:r>
          </a:p>
          <a:p>
            <a:endParaRPr lang="en-US" dirty="0"/>
          </a:p>
          <a:p>
            <a:r>
              <a:rPr lang="en-US" dirty="0"/>
              <a:t>Encoded type of road – Interstate Hwy, State Hwy, Numbered Hwy, and County Hwy.</a:t>
            </a:r>
          </a:p>
          <a:p>
            <a:endParaRPr lang="en-US" dirty="0"/>
          </a:p>
          <a:p>
            <a:r>
              <a:rPr lang="en-US" dirty="0"/>
              <a:t>Added several fields based on information gleaned from description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Multi-Vehicle collision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Relatively serious collision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Oil/Fuel Spillage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 a construction zone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Road immediately blocked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Jacknifed</a:t>
            </a:r>
            <a:r>
              <a:rPr lang="en-US" dirty="0"/>
              <a:t> trailer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Ramp immediately blocked</a:t>
            </a:r>
          </a:p>
        </p:txBody>
      </p:sp>
    </p:spTree>
    <p:extLst>
      <p:ext uri="{BB962C8B-B14F-4D97-AF65-F5344CB8AC3E}">
        <p14:creationId xmlns:p14="http://schemas.microsoft.com/office/powerpoint/2010/main" val="2713382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5B3F-30C8-4889-9491-2D0D37213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6C4B51-BB57-49AC-A91A-A90D37BB5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Data is extremely imbalanced, and no exact definition of “Severity”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.05% of crashes are a 1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66.5% of crashes are a 2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33.1% of crashes are a 3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/>
              <a:t>.35% of crashes are a 4</a:t>
            </a:r>
          </a:p>
          <a:p>
            <a:pPr lvl="0"/>
            <a:endParaRPr lang="en-US" sz="2800" dirty="0">
              <a:solidFill>
                <a:prstClr val="white"/>
              </a:solidFill>
            </a:endParaRPr>
          </a:p>
          <a:p>
            <a:pPr lvl="0"/>
            <a:r>
              <a:rPr lang="en-US" sz="2800" dirty="0">
                <a:solidFill>
                  <a:prstClr val="white"/>
                </a:solidFill>
              </a:rPr>
              <a:t>Could lump 1-&gt; 2 and 4 -&gt; 3 and turn into binary classification.</a:t>
            </a:r>
          </a:p>
          <a:p>
            <a:pPr lvl="0"/>
            <a:endParaRPr lang="en-US" sz="2800" dirty="0">
              <a:solidFill>
                <a:prstClr val="white"/>
              </a:solidFill>
            </a:endParaRPr>
          </a:p>
          <a:p>
            <a:pPr lvl="0"/>
            <a:r>
              <a:rPr lang="en-US" sz="2800" dirty="0">
                <a:solidFill>
                  <a:prstClr val="white"/>
                </a:solidFill>
              </a:rPr>
              <a:t>Decided to leave as a multi-classification problem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64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AA22F-61EA-4647-B5D8-D80C428F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85EE0-9000-4B68-B4D1-65160AE0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 run – Random Forest model with more balanced classes and untuned hyperparameters.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ACC367-F47C-444D-9FD1-843F618BF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3043237"/>
            <a:ext cx="8553450" cy="77152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7EA32F3-9211-4CFC-A562-788C812D2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53891"/>
              </p:ext>
            </p:extLst>
          </p:nvPr>
        </p:nvGraphicFramePr>
        <p:xfrm>
          <a:off x="332423" y="4493427"/>
          <a:ext cx="5581649" cy="14401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4451">
                  <a:extLst>
                    <a:ext uri="{9D8B030D-6E8A-4147-A177-3AD203B41FA5}">
                      <a16:colId xmlns:a16="http://schemas.microsoft.com/office/drawing/2014/main" val="2660080283"/>
                    </a:ext>
                  </a:extLst>
                </a:gridCol>
                <a:gridCol w="714451">
                  <a:extLst>
                    <a:ext uri="{9D8B030D-6E8A-4147-A177-3AD203B41FA5}">
                      <a16:colId xmlns:a16="http://schemas.microsoft.com/office/drawing/2014/main" val="2759689464"/>
                    </a:ext>
                  </a:extLst>
                </a:gridCol>
                <a:gridCol w="714451">
                  <a:extLst>
                    <a:ext uri="{9D8B030D-6E8A-4147-A177-3AD203B41FA5}">
                      <a16:colId xmlns:a16="http://schemas.microsoft.com/office/drawing/2014/main" val="2958034651"/>
                    </a:ext>
                  </a:extLst>
                </a:gridCol>
                <a:gridCol w="714451">
                  <a:extLst>
                    <a:ext uri="{9D8B030D-6E8A-4147-A177-3AD203B41FA5}">
                      <a16:colId xmlns:a16="http://schemas.microsoft.com/office/drawing/2014/main" val="2575478523"/>
                    </a:ext>
                  </a:extLst>
                </a:gridCol>
                <a:gridCol w="714451">
                  <a:extLst>
                    <a:ext uri="{9D8B030D-6E8A-4147-A177-3AD203B41FA5}">
                      <a16:colId xmlns:a16="http://schemas.microsoft.com/office/drawing/2014/main" val="420196634"/>
                    </a:ext>
                  </a:extLst>
                </a:gridCol>
                <a:gridCol w="714451">
                  <a:extLst>
                    <a:ext uri="{9D8B030D-6E8A-4147-A177-3AD203B41FA5}">
                      <a16:colId xmlns:a16="http://schemas.microsoft.com/office/drawing/2014/main" val="2162489253"/>
                    </a:ext>
                  </a:extLst>
                </a:gridCol>
                <a:gridCol w="1294943">
                  <a:extLst>
                    <a:ext uri="{9D8B030D-6E8A-4147-A177-3AD203B41FA5}">
                      <a16:colId xmlns:a16="http://schemas.microsoft.com/office/drawing/2014/main" val="1366043870"/>
                    </a:ext>
                  </a:extLst>
                </a:gridCol>
              </a:tblGrid>
              <a:tr h="182880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Train Data Confusion Matrix. Row Labels - Actual Class, Column Labels - Predicted Class.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14472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951007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23,521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24,080/24,080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89117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115,400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6,122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0.0503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6,122 / 121,522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12790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6,982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73,918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0.0863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6,982 / 80,900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4543126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6,828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81,852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88,680 / 88,680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197191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152,731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162,451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0.3993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125,864 / 315, 182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05640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A636F49-8272-4FCB-9FAA-83423C91C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103348"/>
              </p:ext>
            </p:extLst>
          </p:nvPr>
        </p:nvGraphicFramePr>
        <p:xfrm>
          <a:off x="6277929" y="4493427"/>
          <a:ext cx="5103242" cy="14401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6546">
                  <a:extLst>
                    <a:ext uri="{9D8B030D-6E8A-4147-A177-3AD203B41FA5}">
                      <a16:colId xmlns:a16="http://schemas.microsoft.com/office/drawing/2014/main" val="3404851644"/>
                    </a:ext>
                  </a:extLst>
                </a:gridCol>
                <a:gridCol w="666546">
                  <a:extLst>
                    <a:ext uri="{9D8B030D-6E8A-4147-A177-3AD203B41FA5}">
                      <a16:colId xmlns:a16="http://schemas.microsoft.com/office/drawing/2014/main" val="3214178717"/>
                    </a:ext>
                  </a:extLst>
                </a:gridCol>
                <a:gridCol w="666546">
                  <a:extLst>
                    <a:ext uri="{9D8B030D-6E8A-4147-A177-3AD203B41FA5}">
                      <a16:colId xmlns:a16="http://schemas.microsoft.com/office/drawing/2014/main" val="1200784573"/>
                    </a:ext>
                  </a:extLst>
                </a:gridCol>
                <a:gridCol w="666546">
                  <a:extLst>
                    <a:ext uri="{9D8B030D-6E8A-4147-A177-3AD203B41FA5}">
                      <a16:colId xmlns:a16="http://schemas.microsoft.com/office/drawing/2014/main" val="4288151743"/>
                    </a:ext>
                  </a:extLst>
                </a:gridCol>
                <a:gridCol w="666546">
                  <a:extLst>
                    <a:ext uri="{9D8B030D-6E8A-4147-A177-3AD203B41FA5}">
                      <a16:colId xmlns:a16="http://schemas.microsoft.com/office/drawing/2014/main" val="262711180"/>
                    </a:ext>
                  </a:extLst>
                </a:gridCol>
                <a:gridCol w="666546">
                  <a:extLst>
                    <a:ext uri="{9D8B030D-6E8A-4147-A177-3AD203B41FA5}">
                      <a16:colId xmlns:a16="http://schemas.microsoft.com/office/drawing/2014/main" val="4064783286"/>
                    </a:ext>
                  </a:extLst>
                </a:gridCol>
                <a:gridCol w="1103966">
                  <a:extLst>
                    <a:ext uri="{9D8B030D-6E8A-4147-A177-3AD203B41FA5}">
                      <a16:colId xmlns:a16="http://schemas.microsoft.com/office/drawing/2014/main" val="4156710430"/>
                    </a:ext>
                  </a:extLst>
                </a:gridCol>
              </a:tblGrid>
              <a:tr h="182880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Validation Data Confusion Matrix. Row Labels - Actual Class, Column Labels - Predicted Class.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1822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7187608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108 / 108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633948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128,329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6,766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6766 / 135,095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9886014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5,626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61,770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0.0834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5,626 / 67, 396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691156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694 / 694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899558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134,107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69,186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0.0649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13,194 / 203,293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1835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398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67BAC-3EF3-4CD1-81E2-4BDA1BE15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0B242-F9C1-4EC3-B464-931126F82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Initial model completely ignores minority classes, 100% error rate. 93.5% overall accuracy rate highly misleading.</a:t>
            </a:r>
          </a:p>
          <a:p>
            <a:endParaRPr lang="en-US" dirty="0"/>
          </a:p>
          <a:p>
            <a:r>
              <a:rPr lang="en-US" dirty="0"/>
              <a:t>Instead of balancing classes via duplicate sampling, tried generating synthetic instances of the minority classes. </a:t>
            </a:r>
          </a:p>
          <a:p>
            <a:endParaRPr lang="en-US" dirty="0"/>
          </a:p>
          <a:p>
            <a:r>
              <a:rPr lang="en-US" dirty="0"/>
              <a:t>Synthetic Minority Oversampling Technique (SMOTE) finds KNN of minority class instances, chooses 1 neighbor at random, and generates new data points.</a:t>
            </a:r>
          </a:p>
          <a:p>
            <a:endParaRPr lang="en-US" dirty="0"/>
          </a:p>
          <a:p>
            <a:r>
              <a:rPr lang="en-US" dirty="0"/>
              <a:t>Uses convex combination of attributes.</a:t>
            </a:r>
          </a:p>
        </p:txBody>
      </p:sp>
    </p:spTree>
    <p:extLst>
      <p:ext uri="{BB962C8B-B14F-4D97-AF65-F5344CB8AC3E}">
        <p14:creationId xmlns:p14="http://schemas.microsoft.com/office/powerpoint/2010/main" val="2179346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D44AB-1E1C-4E5C-BC2F-39B18505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Testing With SMOTE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843824C-9BD0-4F2F-8421-1F5A160C33C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03890708"/>
              </p:ext>
            </p:extLst>
          </p:nvPr>
        </p:nvGraphicFramePr>
        <p:xfrm>
          <a:off x="6419848" y="2057401"/>
          <a:ext cx="5542810" cy="14401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8307">
                  <a:extLst>
                    <a:ext uri="{9D8B030D-6E8A-4147-A177-3AD203B41FA5}">
                      <a16:colId xmlns:a16="http://schemas.microsoft.com/office/drawing/2014/main" val="2864939637"/>
                    </a:ext>
                  </a:extLst>
                </a:gridCol>
                <a:gridCol w="698307">
                  <a:extLst>
                    <a:ext uri="{9D8B030D-6E8A-4147-A177-3AD203B41FA5}">
                      <a16:colId xmlns:a16="http://schemas.microsoft.com/office/drawing/2014/main" val="1223319561"/>
                    </a:ext>
                  </a:extLst>
                </a:gridCol>
                <a:gridCol w="698307">
                  <a:extLst>
                    <a:ext uri="{9D8B030D-6E8A-4147-A177-3AD203B41FA5}">
                      <a16:colId xmlns:a16="http://schemas.microsoft.com/office/drawing/2014/main" val="4025980731"/>
                    </a:ext>
                  </a:extLst>
                </a:gridCol>
                <a:gridCol w="698307">
                  <a:extLst>
                    <a:ext uri="{9D8B030D-6E8A-4147-A177-3AD203B41FA5}">
                      <a16:colId xmlns:a16="http://schemas.microsoft.com/office/drawing/2014/main" val="1897213653"/>
                    </a:ext>
                  </a:extLst>
                </a:gridCol>
                <a:gridCol w="698307">
                  <a:extLst>
                    <a:ext uri="{9D8B030D-6E8A-4147-A177-3AD203B41FA5}">
                      <a16:colId xmlns:a16="http://schemas.microsoft.com/office/drawing/2014/main" val="2953542598"/>
                    </a:ext>
                  </a:extLst>
                </a:gridCol>
                <a:gridCol w="698307">
                  <a:extLst>
                    <a:ext uri="{9D8B030D-6E8A-4147-A177-3AD203B41FA5}">
                      <a16:colId xmlns:a16="http://schemas.microsoft.com/office/drawing/2014/main" val="789850117"/>
                    </a:ext>
                  </a:extLst>
                </a:gridCol>
                <a:gridCol w="1352968">
                  <a:extLst>
                    <a:ext uri="{9D8B030D-6E8A-4147-A177-3AD203B41FA5}">
                      <a16:colId xmlns:a16="http://schemas.microsoft.com/office/drawing/2014/main" val="4148344212"/>
                    </a:ext>
                  </a:extLst>
                </a:gridCol>
              </a:tblGrid>
              <a:tr h="182880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Train Data Confusion Matrix. Row Labels - Actual Class, Column Labels - Predicted Class.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70418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extLst>
                  <a:ext uri="{0D108BD9-81ED-4DB2-BD59-A6C34878D82A}">
                    <a16:rowId xmlns:a16="http://schemas.microsoft.com/office/drawing/2014/main" val="39071956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220,600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27,142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1,486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0.1176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29,400 / 250,000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extLst>
                  <a:ext uri="{0D108BD9-81ED-4DB2-BD59-A6C34878D82A}">
                    <a16:rowId xmlns:a16="http://schemas.microsoft.com/office/drawing/2014/main" val="78639044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9,041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388,274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16,888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5,797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0.0755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31,726 / 420,000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extLst>
                  <a:ext uri="{0D108BD9-81ED-4DB2-BD59-A6C34878D82A}">
                    <a16:rowId xmlns:a16="http://schemas.microsoft.com/office/drawing/2014/main" val="40667584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1,197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17,442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281,900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99,461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0.2952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118,100 / 400,000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extLst>
                  <a:ext uri="{0D108BD9-81ED-4DB2-BD59-A6C34878D82A}">
                    <a16:rowId xmlns:a16="http://schemas.microsoft.com/office/drawing/2014/main" val="181630544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39,416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359,214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0.1019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40,786 / 400,000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extLst>
                  <a:ext uri="{0D108BD9-81ED-4DB2-BD59-A6C34878D82A}">
                    <a16:rowId xmlns:a16="http://schemas.microsoft.com/office/drawing/2014/main" val="2053661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Total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231,386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433,680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338,976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465,958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0.1496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220,012 / 1,470,000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32" marR="7332" marT="7620" marB="0" anchor="b"/>
                </a:tc>
                <a:extLst>
                  <a:ext uri="{0D108BD9-81ED-4DB2-BD59-A6C34878D82A}">
                    <a16:rowId xmlns:a16="http://schemas.microsoft.com/office/drawing/2014/main" val="4211665311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AED0CC-537D-46B0-8100-B258C2AA1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5706" y="2057401"/>
            <a:ext cx="5334000" cy="4024125"/>
          </a:xfrm>
        </p:spPr>
        <p:txBody>
          <a:bodyPr>
            <a:noAutofit/>
          </a:bodyPr>
          <a:lstStyle/>
          <a:p>
            <a:r>
              <a:rPr lang="en-US" sz="3600" dirty="0"/>
              <a:t>More promising results, 53.3% accuracy of severe accidents rather than 0%.</a:t>
            </a:r>
          </a:p>
          <a:p>
            <a:endParaRPr lang="en-US" sz="3600" dirty="0"/>
          </a:p>
          <a:p>
            <a:r>
              <a:rPr lang="en-US" sz="3600" dirty="0"/>
              <a:t>Trade off for greater variance, and level 1’s being ignored.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85547AC-7FAC-4861-87A6-4704D48AE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387794"/>
              </p:ext>
            </p:extLst>
          </p:nvPr>
        </p:nvGraphicFramePr>
        <p:xfrm>
          <a:off x="6419848" y="4069463"/>
          <a:ext cx="5542811" cy="14401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8307">
                  <a:extLst>
                    <a:ext uri="{9D8B030D-6E8A-4147-A177-3AD203B41FA5}">
                      <a16:colId xmlns:a16="http://schemas.microsoft.com/office/drawing/2014/main" val="1720982808"/>
                    </a:ext>
                  </a:extLst>
                </a:gridCol>
                <a:gridCol w="698307">
                  <a:extLst>
                    <a:ext uri="{9D8B030D-6E8A-4147-A177-3AD203B41FA5}">
                      <a16:colId xmlns:a16="http://schemas.microsoft.com/office/drawing/2014/main" val="230187440"/>
                    </a:ext>
                  </a:extLst>
                </a:gridCol>
                <a:gridCol w="698307">
                  <a:extLst>
                    <a:ext uri="{9D8B030D-6E8A-4147-A177-3AD203B41FA5}">
                      <a16:colId xmlns:a16="http://schemas.microsoft.com/office/drawing/2014/main" val="4108360151"/>
                    </a:ext>
                  </a:extLst>
                </a:gridCol>
                <a:gridCol w="698307">
                  <a:extLst>
                    <a:ext uri="{9D8B030D-6E8A-4147-A177-3AD203B41FA5}">
                      <a16:colId xmlns:a16="http://schemas.microsoft.com/office/drawing/2014/main" val="1648298151"/>
                    </a:ext>
                  </a:extLst>
                </a:gridCol>
                <a:gridCol w="698307">
                  <a:extLst>
                    <a:ext uri="{9D8B030D-6E8A-4147-A177-3AD203B41FA5}">
                      <a16:colId xmlns:a16="http://schemas.microsoft.com/office/drawing/2014/main" val="3821417064"/>
                    </a:ext>
                  </a:extLst>
                </a:gridCol>
                <a:gridCol w="698307">
                  <a:extLst>
                    <a:ext uri="{9D8B030D-6E8A-4147-A177-3AD203B41FA5}">
                      <a16:colId xmlns:a16="http://schemas.microsoft.com/office/drawing/2014/main" val="887488538"/>
                    </a:ext>
                  </a:extLst>
                </a:gridCol>
                <a:gridCol w="1352969">
                  <a:extLst>
                    <a:ext uri="{9D8B030D-6E8A-4147-A177-3AD203B41FA5}">
                      <a16:colId xmlns:a16="http://schemas.microsoft.com/office/drawing/2014/main" val="3741717761"/>
                    </a:ext>
                  </a:extLst>
                </a:gridCol>
              </a:tblGrid>
              <a:tr h="182880"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Validation Data Confusion Matrix. Row Labels - Actual Class, Column Labels - Predicted Class.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277541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Error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Rate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1375451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0.9555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191 / 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3304547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1,729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253,704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10,817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3,760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0.0603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16,306 / 270,010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3028557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10,763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99,766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24,351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0.2607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35,190 / 134,956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664476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574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759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0.4669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665 / 1,424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59999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Total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1,814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264,744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111,162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28,870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0.1287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52,352 / 406,590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04781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4205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E5C25D-CF20-4AE2-9B06-29C785421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293856"/>
            <a:ext cx="8610600" cy="922385"/>
          </a:xfrm>
        </p:spPr>
        <p:txBody>
          <a:bodyPr/>
          <a:lstStyle/>
          <a:p>
            <a:r>
              <a:rPr lang="en-US" dirty="0"/>
              <a:t>Steps for Improvement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F08251-CF3F-46BF-881A-0C599B092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97916"/>
            <a:ext cx="10820400" cy="52662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Greater differentiation of level 4 from 3 is next step before model tuning.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Level 4 appears to have a more even distribution of most common words.</a:t>
            </a:r>
          </a:p>
        </p:txBody>
      </p:sp>
      <p:pic>
        <p:nvPicPr>
          <p:cNvPr id="3" name="Picture 2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3281FC8C-AE94-4FAC-AC07-3B2077643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4" y="1867843"/>
            <a:ext cx="5585162" cy="3122313"/>
          </a:xfrm>
          <a:prstGeom prst="rect">
            <a:avLst/>
          </a:prstGeom>
        </p:spPr>
      </p:pic>
      <p:pic>
        <p:nvPicPr>
          <p:cNvPr id="7" name="Picture 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7A235364-488A-431E-9133-84A2CD4E3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76" y="1867842"/>
            <a:ext cx="5585163" cy="312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60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5FEF7-28D7-4B33-94CA-AB69738A1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0C97C-9FD9-479F-90B9-FD95A29C17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Noteworthy finds in how many times a word appeared in Level 4 descriptions vs in Level 3: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“near”:  .17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“ramp”: .37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“slow”: .37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“center”: .50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“main”: 8.21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“</a:t>
            </a:r>
            <a:r>
              <a:rPr lang="en-US" dirty="0" err="1"/>
              <a:t>st</a:t>
            </a:r>
            <a:r>
              <a:rPr lang="en-US" dirty="0"/>
              <a:t>”: 4.15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“closed”: 2.72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“lanes”: 3.37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54EAE-9B8D-4761-90EB-6245F93520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Noteworthy words that appeared only in Level 4 descriptions: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“emergency”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“vehicles”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“earlier”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“roadway”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“re-opened”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“delays”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“detour”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“operation”</a:t>
            </a:r>
          </a:p>
        </p:txBody>
      </p:sp>
    </p:spTree>
    <p:extLst>
      <p:ext uri="{BB962C8B-B14F-4D97-AF65-F5344CB8AC3E}">
        <p14:creationId xmlns:p14="http://schemas.microsoft.com/office/powerpoint/2010/main" val="3584262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2DCC42-809E-48AE-AFE6-7FB3EE8F0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Improvement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FC6BCC-604E-42BA-BC2C-D0E03560B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give me feedback, there are many different routes I could have and can take with this project. I would highly value solid, constructive input… and I’ve suddenly found myself with a great deal more free time.</a:t>
            </a:r>
          </a:p>
          <a:p>
            <a:endParaRPr lang="en-US" dirty="0"/>
          </a:p>
          <a:p>
            <a:r>
              <a:rPr lang="en-US" dirty="0"/>
              <a:t>Thank you for watching!</a:t>
            </a:r>
          </a:p>
        </p:txBody>
      </p:sp>
    </p:spTree>
    <p:extLst>
      <p:ext uri="{BB962C8B-B14F-4D97-AF65-F5344CB8AC3E}">
        <p14:creationId xmlns:p14="http://schemas.microsoft.com/office/powerpoint/2010/main" val="1483105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5EDB1-F1F1-456D-A8F7-602900F8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57BEA-3195-4FC1-885C-AC27BCC71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Arkansas Road Inventory (2017). </a:t>
            </a:r>
            <a:r>
              <a:rPr lang="en-US" i="1" dirty="0"/>
              <a:t>Arkansas GIS Office. </a:t>
            </a:r>
            <a:r>
              <a:rPr lang="en-US" dirty="0"/>
              <a:t>Retrieved from </a:t>
            </a:r>
            <a:r>
              <a:rPr lang="en-US" dirty="0">
                <a:hlinkClick r:id="rId2"/>
              </a:rPr>
              <a:t>https://gis.arkansas.gov/product/arkansas-road-inventory/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Galka</a:t>
            </a:r>
            <a:r>
              <a:rPr lang="en-US" dirty="0"/>
              <a:t>, M. (2016, September 26). Watch 24 Hours of Traffic, Visualized as a Living Circulatory System. </a:t>
            </a:r>
            <a:r>
              <a:rPr lang="en-US" i="1" dirty="0" err="1"/>
              <a:t>Metrocosm</a:t>
            </a:r>
            <a:r>
              <a:rPr lang="en-US" i="1" dirty="0"/>
              <a:t>. </a:t>
            </a:r>
            <a:r>
              <a:rPr lang="en-US" dirty="0"/>
              <a:t>Retrieved from </a:t>
            </a:r>
            <a:r>
              <a:rPr lang="en-US" dirty="0">
                <a:hlinkClick r:id="rId3"/>
              </a:rPr>
              <a:t>http://metrocosm.com/map-us-traffic/</a:t>
            </a:r>
            <a:endParaRPr lang="en-US" dirty="0"/>
          </a:p>
          <a:p>
            <a:endParaRPr lang="en-US" dirty="0"/>
          </a:p>
          <a:p>
            <a:r>
              <a:rPr lang="en-US" dirty="0"/>
              <a:t>I-30 work to close lanes for two weeks. (2019, September 7). </a:t>
            </a:r>
            <a:r>
              <a:rPr lang="en-US" i="1" dirty="0"/>
              <a:t>Arkansas Democrat-Gazette. </a:t>
            </a:r>
            <a:r>
              <a:rPr lang="en-US" dirty="0"/>
              <a:t>Retrieved from </a:t>
            </a:r>
            <a:r>
              <a:rPr lang="en-US" dirty="0">
                <a:hlinkClick r:id="rId4"/>
              </a:rPr>
              <a:t>https://www.arkansasonline.com/news/2019/sep/07/i-30-work-to-close-lanes-for-two-weeks-/?news-arkansas</a:t>
            </a:r>
            <a:endParaRPr lang="en-US" dirty="0"/>
          </a:p>
          <a:p>
            <a:endParaRPr lang="en-US" dirty="0"/>
          </a:p>
          <a:p>
            <a:r>
              <a:rPr lang="en-US" dirty="0"/>
              <a:t>Is there a stretch of interstate that always gets on your nerves? (2018). </a:t>
            </a:r>
            <a:r>
              <a:rPr lang="en-US" i="1" dirty="0"/>
              <a:t>Reddit. </a:t>
            </a:r>
            <a:r>
              <a:rPr lang="en-US" dirty="0"/>
              <a:t>Retrieved from https://www.reddit.com/r/AskAnAmerican/comments/6m8jv0/is_there_a_stretch_of_interstate_that_always_gets/</a:t>
            </a:r>
          </a:p>
          <a:p>
            <a:endParaRPr lang="en-US" dirty="0"/>
          </a:p>
          <a:p>
            <a:r>
              <a:rPr lang="en-US" dirty="0"/>
              <a:t>Components of Major Freight Corridors Map. (2008). US Department of Transportation, Federal Highway Administration, Office of Freight Management and Operations. Retrieved from https://ops.fhwa.dot.gov/freight/freight_analysis/nat_freight_stats/compofmajorfghtcorr.htm</a:t>
            </a:r>
          </a:p>
        </p:txBody>
      </p:sp>
    </p:spTree>
    <p:extLst>
      <p:ext uri="{BB962C8B-B14F-4D97-AF65-F5344CB8AC3E}">
        <p14:creationId xmlns:p14="http://schemas.microsoft.com/office/powerpoint/2010/main" val="1800199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1E7FE-DB88-4848-88D8-8CAC2816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Recap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6E08259-8AF2-4B40-BB5D-1D9CFAD686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4488198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9889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1B7CE-1538-473E-9324-CD79049AA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38DAA-0104-4BDE-8725-D1412AE5A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West Virginia and Arkansas both had abnormally high rates of very severe accidents. </a:t>
            </a:r>
          </a:p>
          <a:p>
            <a:endParaRPr lang="en-US" dirty="0"/>
          </a:p>
          <a:p>
            <a:r>
              <a:rPr lang="en-US" dirty="0"/>
              <a:t>Fairly difficult to determine why, especially for WV. </a:t>
            </a:r>
          </a:p>
          <a:p>
            <a:endParaRPr lang="en-US" dirty="0"/>
          </a:p>
          <a:p>
            <a:r>
              <a:rPr lang="en-US" dirty="0"/>
              <a:t>What was found: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WV and AR are 4</a:t>
            </a:r>
            <a:r>
              <a:rPr lang="en-US" baseline="30000" dirty="0"/>
              <a:t>th</a:t>
            </a:r>
            <a:r>
              <a:rPr lang="en-US" dirty="0"/>
              <a:t> and 5</a:t>
            </a:r>
            <a:r>
              <a:rPr lang="en-US" baseline="30000" dirty="0"/>
              <a:t>th</a:t>
            </a:r>
            <a:r>
              <a:rPr lang="en-US" dirty="0"/>
              <a:t> respectively in number of drivers in fatal collisions per billion miles.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AR highways have high traffic volume and especially high freight volume.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Numerous qualitative sources indicating AR highways are narrow.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AR has large swaths of national forests surrounding highways.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01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EB672-99A1-442E-8F96-51F1DE3CF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8361" y="0"/>
            <a:ext cx="8610600" cy="1293028"/>
          </a:xfrm>
        </p:spPr>
        <p:txBody>
          <a:bodyPr/>
          <a:lstStyle/>
          <a:p>
            <a:r>
              <a:rPr lang="en-US" dirty="0"/>
              <a:t>Daily U.S. Traffic Volume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3D056EF-6C3C-461E-8222-7A8075826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71" y="1340529"/>
            <a:ext cx="9294920" cy="4580878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3A67837A-3016-46D6-9022-C906D8477F6D}"/>
              </a:ext>
            </a:extLst>
          </p:cNvPr>
          <p:cNvSpPr/>
          <p:nvPr/>
        </p:nvSpPr>
        <p:spPr>
          <a:xfrm>
            <a:off x="6480699" y="4323425"/>
            <a:ext cx="648070" cy="559293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C33319-6DEA-472E-A4B0-3AF393811452}"/>
              </a:ext>
            </a:extLst>
          </p:cNvPr>
          <p:cNvSpPr txBox="1"/>
          <p:nvPr/>
        </p:nvSpPr>
        <p:spPr>
          <a:xfrm>
            <a:off x="443881" y="6338656"/>
            <a:ext cx="3559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Max </a:t>
            </a:r>
            <a:r>
              <a:rPr lang="en-US" sz="1400" dirty="0" err="1"/>
              <a:t>Galka</a:t>
            </a:r>
            <a:r>
              <a:rPr lang="en-US" sz="1400" dirty="0"/>
              <a:t>, </a:t>
            </a:r>
            <a:r>
              <a:rPr lang="en-US" sz="1400" i="1" dirty="0" err="1"/>
              <a:t>Metrocosm</a:t>
            </a:r>
            <a:r>
              <a:rPr lang="en-US" sz="1400" i="1" dirty="0"/>
              <a:t>, </a:t>
            </a:r>
            <a:r>
              <a:rPr lang="en-US" sz="1400" dirty="0"/>
              <a:t>2016</a:t>
            </a:r>
          </a:p>
        </p:txBody>
      </p:sp>
    </p:spTree>
    <p:extLst>
      <p:ext uri="{BB962C8B-B14F-4D97-AF65-F5344CB8AC3E}">
        <p14:creationId xmlns:p14="http://schemas.microsoft.com/office/powerpoint/2010/main" val="3722669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3FFE5-E24B-4E68-891D-D389D2539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3701C74-BA82-4C20-9E93-F5FBAB938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7895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4A7E-FE87-4A0F-AB80-90B40E1B5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0D540-7F69-40A8-8846-69D595EF6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Rt 30 in AR got average daily traffic volume of 3,859,140 cars (2017).</a:t>
            </a:r>
          </a:p>
          <a:p>
            <a:endParaRPr lang="en-US" dirty="0"/>
          </a:p>
          <a:p>
            <a:r>
              <a:rPr lang="en-US" dirty="0"/>
              <a:t>Rt 40 in AR got 3,698,290 daily cars (2017).</a:t>
            </a:r>
          </a:p>
          <a:p>
            <a:endParaRPr lang="en-US" dirty="0"/>
          </a:p>
          <a:p>
            <a:r>
              <a:rPr lang="en-US" dirty="0"/>
              <a:t>“Work on a $187.3 million project to widen a section of Interstate 30 in Saline County…The work is part of a project to widen 5.5 miles of Interstate 30 to six lanes from four…” (Arkansas Democrat-Gazette, 2019).</a:t>
            </a:r>
          </a:p>
          <a:p>
            <a:endParaRPr lang="en-US" dirty="0"/>
          </a:p>
          <a:p>
            <a:r>
              <a:rPr lang="en-US" dirty="0"/>
              <a:t>“Is there a stretch of interstate that always gets on your nerves? - To start off, mine is I-40 between Little Rock and Memphis. Two lanes + endless semis = unneeded traffic. Arkansas needs to get off their butts and extend it to at least 3 lanes.” (Reddit, 2018).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706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5E6D4-CBE0-49E6-A70F-94D845E1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7CAEEDD-F3AB-4F57-ACB8-83F9D2317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7235300"/>
          </a:xfrm>
        </p:spPr>
      </p:pic>
    </p:spTree>
    <p:extLst>
      <p:ext uri="{BB962C8B-B14F-4D97-AF65-F5344CB8AC3E}">
        <p14:creationId xmlns:p14="http://schemas.microsoft.com/office/powerpoint/2010/main" val="2979843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9A67-497B-4BB3-AFC7-030F784C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B6AF1-3514-4C88-AB61-17805DB1F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Combination of high traffic volume + large amount of trucks + narrow roads + national forests may be cause of high number of severe accidents in AR.</a:t>
            </a:r>
          </a:p>
          <a:p>
            <a:endParaRPr lang="en-US" sz="3200" dirty="0"/>
          </a:p>
          <a:p>
            <a:r>
              <a:rPr lang="en-US" sz="3200" dirty="0"/>
              <a:t>WV is unexplained. No such factors.</a:t>
            </a:r>
          </a:p>
          <a:p>
            <a:endParaRPr lang="en-US" sz="3200" dirty="0"/>
          </a:p>
          <a:p>
            <a:r>
              <a:rPr lang="en-US" sz="3200" dirty="0"/>
              <a:t>Lack of hard data on road widths and general qualitative sources make this hypothesis difficult to prove.</a:t>
            </a:r>
          </a:p>
        </p:txBody>
      </p:sp>
    </p:spTree>
    <p:extLst>
      <p:ext uri="{BB962C8B-B14F-4D97-AF65-F5344CB8AC3E}">
        <p14:creationId xmlns:p14="http://schemas.microsoft.com/office/powerpoint/2010/main" val="3591628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8859DE-D15C-48D2-9EDE-67B687F3F0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The Main Event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4F020EA-731F-4D7E-AE5D-8086EB684F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2649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2263</TotalTime>
  <Words>1276</Words>
  <Application>Microsoft Office PowerPoint</Application>
  <PresentationFormat>Widescreen</PresentationFormat>
  <Paragraphs>291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Wingdings</vt:lpstr>
      <vt:lpstr>Vapor Trail</vt:lpstr>
      <vt:lpstr>Driving Towards a Safer Future  Part 3: Model Construction</vt:lpstr>
      <vt:lpstr>Recap</vt:lpstr>
      <vt:lpstr>Outliers</vt:lpstr>
      <vt:lpstr>Daily U.S. Traffic Volume</vt:lpstr>
      <vt:lpstr>PowerPoint Presentation</vt:lpstr>
      <vt:lpstr>Outliers</vt:lpstr>
      <vt:lpstr>PowerPoint Presentation</vt:lpstr>
      <vt:lpstr>Outliers</vt:lpstr>
      <vt:lpstr>The Main Event</vt:lpstr>
      <vt:lpstr>Feature Engineering</vt:lpstr>
      <vt:lpstr>Baseline Model Testing</vt:lpstr>
      <vt:lpstr>Baseline Model Testing</vt:lpstr>
      <vt:lpstr>Baseline Model Testing</vt:lpstr>
      <vt:lpstr>Model Testing With SMOTE</vt:lpstr>
      <vt:lpstr>Steps for Improvement</vt:lpstr>
      <vt:lpstr>Steps for Improvement</vt:lpstr>
      <vt:lpstr>Steps for Improvement</vt:lpstr>
      <vt:lpstr>References and Data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Driving Towards a Safer Future: Investigating Traffic Data to Understand and Predict Collisions  Literature Review and Exploratory Data Analysis</dc:title>
  <dc:creator>Mikhail Hershfeld</dc:creator>
  <cp:lastModifiedBy>Mikhail Hershfeld</cp:lastModifiedBy>
  <cp:revision>67</cp:revision>
  <dcterms:created xsi:type="dcterms:W3CDTF">2020-03-01T22:44:23Z</dcterms:created>
  <dcterms:modified xsi:type="dcterms:W3CDTF">2020-04-05T20:49:55Z</dcterms:modified>
</cp:coreProperties>
</file>